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  <p:sldMasterId id="2147483670" r:id="rId3"/>
    <p:sldMasterId id="2147483675" r:id="rId4"/>
    <p:sldMasterId id="2147483680" r:id="rId5"/>
    <p:sldMasterId id="2147483695" r:id="rId6"/>
  </p:sldMasterIdLst>
  <p:notesMasterIdLst>
    <p:notesMasterId r:id="rId19"/>
  </p:notesMasterIdLst>
  <p:sldIdLst>
    <p:sldId id="262" r:id="rId7"/>
    <p:sldId id="267" r:id="rId8"/>
    <p:sldId id="268" r:id="rId9"/>
    <p:sldId id="269" r:id="rId10"/>
    <p:sldId id="260" r:id="rId11"/>
    <p:sldId id="256" r:id="rId12"/>
    <p:sldId id="272" r:id="rId13"/>
    <p:sldId id="261" r:id="rId14"/>
    <p:sldId id="265" r:id="rId15"/>
    <p:sldId id="263" r:id="rId16"/>
    <p:sldId id="276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5" autoAdjust="0"/>
    <p:restoredTop sz="94660"/>
  </p:normalViewPr>
  <p:slideViewPr>
    <p:cSldViewPr snapToGrid="0">
      <p:cViewPr varScale="1">
        <p:scale>
          <a:sx n="76" d="100"/>
          <a:sy n="76" d="100"/>
        </p:scale>
        <p:origin x="14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A685D8-2804-486A-BB83-464E472244D7}" type="datetimeFigureOut">
              <a:rPr lang="en-US" smtClean="0"/>
              <a:t>11/13/2015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5E0EAB-8797-43A7-9FD1-8996E9094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531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mtClean="0">
              <a:solidFill>
                <a:prstClr val="black"/>
              </a:solidFill>
            </a:endParaRPr>
          </a:p>
          <a:p>
            <a:r>
              <a:rPr lang="en-US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952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mtClean="0">
              <a:solidFill>
                <a:prstClr val="black"/>
              </a:solidFill>
            </a:endParaRPr>
          </a:p>
          <a:p>
            <a:r>
              <a:rPr lang="en-US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42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7551" y="314302"/>
            <a:ext cx="7384264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7551" y="2346299"/>
            <a:ext cx="7384264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611" y="4164084"/>
            <a:ext cx="318844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7551" y="4191000"/>
            <a:ext cx="7384264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611" y="4633983"/>
            <a:ext cx="318844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611" y="5011672"/>
            <a:ext cx="318844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611" y="5394605"/>
            <a:ext cx="318844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611" y="5735768"/>
            <a:ext cx="318844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83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11/13/2015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30772" y="228600"/>
            <a:ext cx="2176092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0370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589" y="4953000"/>
            <a:ext cx="8940800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589" y="5754968"/>
            <a:ext cx="8940800" cy="719034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30772" y="228600"/>
            <a:ext cx="2176092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2328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789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7551" y="314302"/>
            <a:ext cx="7384264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7551" y="2346299"/>
            <a:ext cx="7384264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611" y="4164084"/>
            <a:ext cx="318844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7551" y="4191000"/>
            <a:ext cx="7384264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611" y="4633983"/>
            <a:ext cx="318844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611" y="5011672"/>
            <a:ext cx="318844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611" y="5394605"/>
            <a:ext cx="318844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611" y="5735768"/>
            <a:ext cx="318844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88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11/13/2015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30772" y="228600"/>
            <a:ext cx="2176092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299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589" y="4953000"/>
            <a:ext cx="8940800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589" y="5754968"/>
            <a:ext cx="8940800" cy="719034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30772" y="228600"/>
            <a:ext cx="2176092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874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802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7551" y="314302"/>
            <a:ext cx="7384264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7551" y="2346299"/>
            <a:ext cx="7384264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611" y="4164084"/>
            <a:ext cx="318844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7551" y="4191000"/>
            <a:ext cx="7384264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611" y="4633983"/>
            <a:ext cx="318844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611" y="5011672"/>
            <a:ext cx="318844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611" y="5394605"/>
            <a:ext cx="318844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611" y="5735768"/>
            <a:ext cx="318844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87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11/13/2015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30772" y="228600"/>
            <a:ext cx="2176092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6569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589" y="4953000"/>
            <a:ext cx="8940800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589" y="5754968"/>
            <a:ext cx="8940800" cy="719034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30772" y="228600"/>
            <a:ext cx="2176092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577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11/13/2015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30772" y="228600"/>
            <a:ext cx="2176092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2886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061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7551" y="314302"/>
            <a:ext cx="7384264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7551" y="2346299"/>
            <a:ext cx="7384264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611" y="4164084"/>
            <a:ext cx="318844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7551" y="4191000"/>
            <a:ext cx="7384264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611" y="4633983"/>
            <a:ext cx="318844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611" y="5011672"/>
            <a:ext cx="318844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611" y="5394605"/>
            <a:ext cx="318844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611" y="5735768"/>
            <a:ext cx="318844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39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11/13/2015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30772" y="228600"/>
            <a:ext cx="2176092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0199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589" y="4953000"/>
            <a:ext cx="8940800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589" y="5754968"/>
            <a:ext cx="8940800" cy="719034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30772" y="228600"/>
            <a:ext cx="2176092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6244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511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589" y="4953000"/>
            <a:ext cx="8940800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589" y="5754968"/>
            <a:ext cx="8940800" cy="719034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30772" y="228600"/>
            <a:ext cx="2176092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5451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084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7551" y="314302"/>
            <a:ext cx="7384264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7551" y="2346299"/>
            <a:ext cx="7384264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611" y="4164084"/>
            <a:ext cx="318844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7551" y="4191000"/>
            <a:ext cx="7384264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611" y="4633983"/>
            <a:ext cx="318844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611" y="5011672"/>
            <a:ext cx="318844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611" y="5394605"/>
            <a:ext cx="318844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611" y="5735768"/>
            <a:ext cx="318844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08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11/13/2015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30772" y="228600"/>
            <a:ext cx="2176092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9934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589" y="4953000"/>
            <a:ext cx="8940800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589" y="5754968"/>
            <a:ext cx="8940800" cy="719034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30772" y="228600"/>
            <a:ext cx="2176092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3051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296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7551" y="314302"/>
            <a:ext cx="7384264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7551" y="2346299"/>
            <a:ext cx="7384264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611" y="4164084"/>
            <a:ext cx="318844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7551" y="4191000"/>
            <a:ext cx="7384264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611" y="4633983"/>
            <a:ext cx="318844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611" y="5011672"/>
            <a:ext cx="318844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611" y="5394605"/>
            <a:ext cx="318844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611" y="5735768"/>
            <a:ext cx="318844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06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jpe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.jpe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0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.jpe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987"/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11/13/2015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987"/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987"/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53" y="39575"/>
            <a:ext cx="11809507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63" y="1151124"/>
            <a:ext cx="11807897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05922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987"/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11/13/2015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987"/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987"/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53" y="39575"/>
            <a:ext cx="11809507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63" y="1151124"/>
            <a:ext cx="11807897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31212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987"/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11/13/2015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987"/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987"/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53" y="39575"/>
            <a:ext cx="11809507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63" y="1151124"/>
            <a:ext cx="11807897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4681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987"/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11/13/2015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987"/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987"/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53" y="39575"/>
            <a:ext cx="11809507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63" y="1151124"/>
            <a:ext cx="11807897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2255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987"/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11/13/2015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987"/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987"/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53" y="39575"/>
            <a:ext cx="11809507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63" y="1151124"/>
            <a:ext cx="11807897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15645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987"/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11/13/2015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987"/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987"/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53" y="39575"/>
            <a:ext cx="11809507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63" y="1151124"/>
            <a:ext cx="11807897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36643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0462" y="1151121"/>
            <a:ext cx="11807897" cy="5570355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Printing to the Console</a:t>
            </a:r>
          </a:p>
          <a:p>
            <a:pPr marL="1144588" lvl="1" indent="-514350">
              <a:lnSpc>
                <a:spcPct val="100000"/>
              </a:lnSpc>
            </a:pPr>
            <a:r>
              <a:rPr lang="en-US" dirty="0"/>
              <a:t>Printing Strings and Numbers 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Reading from the Console</a:t>
            </a:r>
          </a:p>
          <a:p>
            <a:pPr marL="1144588" lvl="1" indent="-514350">
              <a:lnSpc>
                <a:spcPct val="100000"/>
              </a:lnSpc>
            </a:pPr>
            <a:r>
              <a:rPr lang="en-US" dirty="0"/>
              <a:t>Reading Characters</a:t>
            </a:r>
          </a:p>
          <a:p>
            <a:pPr marL="1144588" lvl="1" indent="-514350">
              <a:lnSpc>
                <a:spcPct val="100000"/>
              </a:lnSpc>
            </a:pPr>
            <a:r>
              <a:rPr lang="en-US" dirty="0"/>
              <a:t>Reading Strings</a:t>
            </a:r>
          </a:p>
          <a:p>
            <a:pPr marL="1144588" lvl="1" indent="-514350">
              <a:lnSpc>
                <a:spcPct val="100000"/>
              </a:lnSpc>
            </a:pPr>
            <a:r>
              <a:rPr lang="en-US" dirty="0"/>
              <a:t>Parsing Strings to Numeral Types</a:t>
            </a:r>
          </a:p>
          <a:p>
            <a:pPr marL="1144588" lvl="1" indent="-514350">
              <a:lnSpc>
                <a:spcPct val="100000"/>
              </a:lnSpc>
            </a:pPr>
            <a:r>
              <a:rPr lang="en-US" dirty="0"/>
              <a:t>Reading Numeral Types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Various Examples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426" y="788170"/>
            <a:ext cx="4450466" cy="573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4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62" y="4925046"/>
            <a:ext cx="1645947" cy="179643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98262" y="891255"/>
            <a:ext cx="1183856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 smtClean="0"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Declare 3 variables: an </a:t>
            </a:r>
            <a:r>
              <a:rPr lang="en-US" sz="2400" b="1" dirty="0" smtClean="0"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integer</a:t>
            </a:r>
            <a:r>
              <a:rPr lang="en-US" sz="2400" dirty="0" smtClean="0"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 '</a:t>
            </a:r>
            <a:r>
              <a:rPr lang="en-US" sz="2400" b="1" dirty="0" smtClean="0"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a'</a:t>
            </a:r>
            <a:r>
              <a:rPr lang="en-US" sz="2400" dirty="0" smtClean="0"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 and two </a:t>
            </a:r>
            <a:r>
              <a:rPr lang="en-US" sz="2400" b="1" dirty="0" smtClean="0"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double</a:t>
            </a:r>
            <a:r>
              <a:rPr lang="en-US" sz="2400" dirty="0" smtClean="0"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 variables '</a:t>
            </a:r>
            <a:r>
              <a:rPr lang="en-US" sz="2400" b="1" dirty="0" smtClean="0"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b'</a:t>
            </a:r>
            <a:r>
              <a:rPr lang="en-US" sz="2400" dirty="0" smtClean="0"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 and '</a:t>
            </a:r>
            <a:r>
              <a:rPr lang="en-US" sz="2400" b="1" dirty="0" smtClean="0"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c'</a:t>
            </a:r>
            <a:r>
              <a:rPr lang="en-US" sz="2400" dirty="0" smtClean="0"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1" dirty="0" smtClean="0"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Parse</a:t>
            </a:r>
            <a:r>
              <a:rPr lang="en-US" sz="2400" dirty="0" smtClean="0"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 the </a:t>
            </a:r>
            <a:r>
              <a:rPr lang="en-US" sz="2400" b="1" dirty="0" smtClean="0"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input</a:t>
            </a:r>
            <a:r>
              <a:rPr lang="en-US" sz="2400" dirty="0" smtClean="0"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 from the console by calling the </a:t>
            </a:r>
            <a:r>
              <a:rPr lang="en-US" sz="2400" b="1" dirty="0" err="1" smtClean="0">
                <a:solidFill>
                  <a:srgbClr val="FF0000"/>
                </a:solidFill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double.Parse</a:t>
            </a:r>
            <a:r>
              <a:rPr lang="en-US" sz="2400" b="1" dirty="0" smtClean="0">
                <a:solidFill>
                  <a:srgbClr val="FF0000"/>
                </a:solidFill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()</a:t>
            </a:r>
            <a:r>
              <a:rPr lang="en-US" sz="2400" dirty="0" smtClean="0">
                <a:solidFill>
                  <a:srgbClr val="FF0000"/>
                </a:solidFill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method and pass the </a:t>
            </a:r>
            <a:r>
              <a:rPr lang="en-US" sz="2400" b="1" dirty="0" smtClean="0"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Console input</a:t>
            </a:r>
            <a:r>
              <a:rPr lang="en-US" sz="2400" dirty="0" smtClean="0"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 as parameter (</a:t>
            </a:r>
            <a:r>
              <a:rPr lang="en-US" sz="2400" b="1" dirty="0" err="1" smtClean="0">
                <a:solidFill>
                  <a:srgbClr val="FF0000"/>
                </a:solidFill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Console.ReadLine</a:t>
            </a:r>
            <a:r>
              <a:rPr lang="en-US" sz="2400" b="1" dirty="0" smtClean="0">
                <a:solidFill>
                  <a:srgbClr val="FF0000"/>
                </a:solidFill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()</a:t>
            </a:r>
            <a:r>
              <a:rPr lang="en-US" sz="2400" dirty="0" smtClean="0"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).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1" dirty="0" smtClean="0"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Print</a:t>
            </a:r>
            <a:r>
              <a:rPr lang="en-US" sz="2400" dirty="0" smtClean="0"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 the </a:t>
            </a:r>
            <a:r>
              <a:rPr lang="en-US" sz="2400" b="1" dirty="0" smtClean="0"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values</a:t>
            </a:r>
            <a:r>
              <a:rPr lang="en-US" sz="2400" dirty="0" smtClean="0"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 of the variables with one single </a:t>
            </a:r>
            <a:r>
              <a:rPr lang="en-US" sz="2400" b="1" dirty="0" err="1" smtClean="0">
                <a:solidFill>
                  <a:srgbClr val="FF0000"/>
                </a:solidFill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Console.WriteLine</a:t>
            </a:r>
            <a:r>
              <a:rPr lang="en-US" sz="2400" b="1" dirty="0" smtClean="0">
                <a:solidFill>
                  <a:srgbClr val="FF0000"/>
                </a:solidFill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()</a:t>
            </a:r>
            <a:r>
              <a:rPr lang="en-US" sz="2400" dirty="0" smtClean="0"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 method and use </a:t>
            </a:r>
            <a:r>
              <a:rPr lang="en-US" sz="2400" b="1" dirty="0" smtClean="0"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formatted strings</a:t>
            </a:r>
            <a:r>
              <a:rPr lang="en-US" sz="2400" dirty="0" smtClean="0"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:</a:t>
            </a:r>
          </a:p>
          <a:p>
            <a:pPr marL="742950" marR="0" lvl="1" indent="-285750" algn="just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400" dirty="0" smtClean="0">
                <a:solidFill>
                  <a:srgbClr val="FF0000"/>
                </a:solidFill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To format a number </a:t>
            </a:r>
            <a:r>
              <a:rPr lang="en-US" sz="2400" dirty="0" smtClean="0">
                <a:solidFill>
                  <a:srgbClr val="92D050"/>
                </a:solidFill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to </a:t>
            </a:r>
            <a:r>
              <a:rPr lang="en-US" sz="2400" b="1" dirty="0" smtClean="0">
                <a:solidFill>
                  <a:srgbClr val="92D050"/>
                </a:solidFill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hexadecimal</a:t>
            </a:r>
            <a:r>
              <a:rPr lang="en-US" sz="2400" dirty="0" smtClean="0">
                <a:solidFill>
                  <a:srgbClr val="92D050"/>
                </a:solidFill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 use {</a:t>
            </a:r>
            <a:r>
              <a:rPr lang="en-US" sz="2400" b="1" dirty="0" smtClean="0">
                <a:solidFill>
                  <a:srgbClr val="92D050"/>
                </a:solidFill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0:X</a:t>
            </a:r>
            <a:r>
              <a:rPr lang="en-US" sz="2400" dirty="0" smtClean="0">
                <a:solidFill>
                  <a:srgbClr val="92D050"/>
                </a:solidFill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};</a:t>
            </a:r>
          </a:p>
          <a:p>
            <a:pPr marL="742950" marR="0" lvl="1" indent="-285750" algn="just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400" dirty="0" smtClean="0">
                <a:solidFill>
                  <a:srgbClr val="FF0000"/>
                </a:solidFill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To format a number </a:t>
            </a:r>
            <a:r>
              <a:rPr lang="en-US" sz="2400" dirty="0" smtClean="0">
                <a:solidFill>
                  <a:srgbClr val="92D050"/>
                </a:solidFill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to </a:t>
            </a:r>
            <a:r>
              <a:rPr lang="en-US" sz="2400" b="1" dirty="0" smtClean="0">
                <a:solidFill>
                  <a:srgbClr val="92D050"/>
                </a:solidFill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binary</a:t>
            </a:r>
            <a:r>
              <a:rPr lang="en-US" sz="2400" dirty="0" smtClean="0">
                <a:solidFill>
                  <a:srgbClr val="92D050"/>
                </a:solidFill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 use </a:t>
            </a:r>
            <a:r>
              <a:rPr lang="en-US" sz="2400" b="1" dirty="0" err="1" smtClean="0">
                <a:solidFill>
                  <a:srgbClr val="92D050"/>
                </a:solidFill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Convert.ToString</a:t>
            </a:r>
            <a:r>
              <a:rPr lang="en-US" sz="2400" b="1" dirty="0" smtClean="0">
                <a:solidFill>
                  <a:srgbClr val="92D050"/>
                </a:solidFill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(number, 2)</a:t>
            </a:r>
            <a:r>
              <a:rPr lang="en-US" sz="2400" dirty="0" smtClean="0">
                <a:solidFill>
                  <a:srgbClr val="92D050"/>
                </a:solidFill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. </a:t>
            </a:r>
            <a:r>
              <a:rPr lang="en-US" sz="2400" dirty="0" smtClean="0">
                <a:solidFill>
                  <a:srgbClr val="FF0000"/>
                </a:solidFill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Then </a:t>
            </a:r>
            <a:r>
              <a:rPr lang="en-US" sz="2400" dirty="0" smtClean="0">
                <a:solidFill>
                  <a:srgbClr val="92D050"/>
                </a:solidFill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to add zeros </a:t>
            </a:r>
            <a:r>
              <a:rPr lang="en-US" sz="2400" dirty="0" smtClean="0">
                <a:solidFill>
                  <a:srgbClr val="FF0000"/>
                </a:solidFill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to the left side of the number </a:t>
            </a:r>
            <a:r>
              <a:rPr lang="en-US" sz="2400" dirty="0" smtClean="0">
                <a:solidFill>
                  <a:srgbClr val="92D050"/>
                </a:solidFill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use </a:t>
            </a:r>
            <a:r>
              <a:rPr lang="en-US" sz="2400" b="1" dirty="0" smtClean="0">
                <a:solidFill>
                  <a:srgbClr val="92D050"/>
                </a:solidFill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.</a:t>
            </a:r>
            <a:r>
              <a:rPr lang="en-US" sz="2400" b="1" dirty="0" err="1" smtClean="0">
                <a:solidFill>
                  <a:srgbClr val="92D050"/>
                </a:solidFill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PadLeft</a:t>
            </a:r>
            <a:r>
              <a:rPr lang="en-US" sz="2400" b="1" dirty="0" smtClean="0">
                <a:solidFill>
                  <a:srgbClr val="92D050"/>
                </a:solidFill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(10, '0')</a:t>
            </a:r>
            <a:r>
              <a:rPr lang="en-US" sz="2400" dirty="0" smtClean="0">
                <a:solidFill>
                  <a:srgbClr val="92D050"/>
                </a:solidFill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;</a:t>
            </a:r>
          </a:p>
          <a:p>
            <a:pPr marL="742950" marR="0" lvl="1" indent="-285750" algn="just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400" dirty="0" smtClean="0">
                <a:solidFill>
                  <a:srgbClr val="FF0000"/>
                </a:solidFill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To </a:t>
            </a:r>
            <a:r>
              <a:rPr lang="en-US" sz="2400" dirty="0" smtClean="0">
                <a:solidFill>
                  <a:srgbClr val="92D050"/>
                </a:solidFill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format a number </a:t>
            </a:r>
            <a:r>
              <a:rPr lang="en-US" sz="2400" b="1" dirty="0" smtClean="0">
                <a:solidFill>
                  <a:srgbClr val="92D050"/>
                </a:solidFill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rounded</a:t>
            </a:r>
            <a:r>
              <a:rPr lang="en-US" sz="2400" dirty="0" smtClean="0">
                <a:solidFill>
                  <a:srgbClr val="92D050"/>
                </a:solidFill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 to </a:t>
            </a:r>
            <a:r>
              <a:rPr lang="en-US" sz="2400" b="1" dirty="0" smtClean="0">
                <a:solidFill>
                  <a:srgbClr val="92D050"/>
                </a:solidFill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2/3 decimal </a:t>
            </a:r>
            <a:r>
              <a:rPr lang="en-US" sz="2400" dirty="0" smtClean="0">
                <a:solidFill>
                  <a:srgbClr val="92D050"/>
                </a:solidFill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points use {</a:t>
            </a:r>
            <a:r>
              <a:rPr lang="en-US" sz="2400" b="1" dirty="0" smtClean="0">
                <a:solidFill>
                  <a:srgbClr val="92D050"/>
                </a:solidFill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0:F2/3</a:t>
            </a:r>
            <a:r>
              <a:rPr lang="en-US" sz="2400" dirty="0" smtClean="0">
                <a:solidFill>
                  <a:srgbClr val="92D050"/>
                </a:solidFill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} or {</a:t>
            </a:r>
            <a:r>
              <a:rPr lang="en-US" sz="2400" b="1" dirty="0" smtClean="0">
                <a:solidFill>
                  <a:srgbClr val="92D050"/>
                </a:solidFill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0.00/0</a:t>
            </a:r>
            <a:r>
              <a:rPr lang="en-US" sz="2400" dirty="0" smtClean="0">
                <a:solidFill>
                  <a:srgbClr val="92D050"/>
                </a:solidFill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};</a:t>
            </a:r>
          </a:p>
          <a:p>
            <a:pPr marL="742950" marR="0" lvl="1" indent="-285750" algn="just"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</a:pPr>
            <a:r>
              <a:rPr lang="en-US" sz="2400" dirty="0" smtClean="0">
                <a:solidFill>
                  <a:srgbClr val="FF0000"/>
                </a:solidFill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To </a:t>
            </a:r>
            <a:r>
              <a:rPr lang="en-US" sz="2400" dirty="0" smtClean="0">
                <a:solidFill>
                  <a:srgbClr val="92D050"/>
                </a:solidFill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align numbers </a:t>
            </a:r>
            <a:r>
              <a:rPr lang="en-US" sz="2400" b="1" dirty="0" smtClean="0">
                <a:solidFill>
                  <a:srgbClr val="92D050"/>
                </a:solidFill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10 digits</a:t>
            </a:r>
            <a:r>
              <a:rPr lang="en-US" sz="2400" dirty="0" smtClean="0">
                <a:solidFill>
                  <a:srgbClr val="92D050"/>
                </a:solidFill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 to the </a:t>
            </a:r>
            <a:r>
              <a:rPr lang="en-US" sz="2400" b="1" dirty="0" smtClean="0">
                <a:solidFill>
                  <a:srgbClr val="92D050"/>
                </a:solidFill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right</a:t>
            </a:r>
            <a:r>
              <a:rPr lang="en-US" sz="2400" dirty="0" smtClean="0">
                <a:solidFill>
                  <a:srgbClr val="92D050"/>
                </a:solidFill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 or to the </a:t>
            </a:r>
            <a:r>
              <a:rPr lang="en-US" sz="2400" b="1" dirty="0" smtClean="0">
                <a:solidFill>
                  <a:srgbClr val="92D050"/>
                </a:solidFill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left</a:t>
            </a:r>
            <a:r>
              <a:rPr lang="en-US" sz="2400" dirty="0" smtClean="0">
                <a:solidFill>
                  <a:srgbClr val="92D050"/>
                </a:solidFill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 use {</a:t>
            </a:r>
            <a:r>
              <a:rPr lang="en-US" sz="2400" b="1" dirty="0" smtClean="0">
                <a:solidFill>
                  <a:srgbClr val="92D050"/>
                </a:solidFill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0, ±10</a:t>
            </a:r>
            <a:r>
              <a:rPr lang="en-US" sz="2400" dirty="0" smtClean="0">
                <a:solidFill>
                  <a:srgbClr val="92D050"/>
                </a:solidFill>
                <a:effectLst/>
                <a:latin typeface="Harrington" panose="04040505050A02020702" pitchFamily="82" charset="0"/>
                <a:ea typeface="MS Mincho"/>
                <a:cs typeface="Times New Roman" panose="02020603050405020304" pitchFamily="18" charset="0"/>
              </a:rPr>
              <a:t>};</a:t>
            </a:r>
            <a:endParaRPr lang="en-US" sz="2400" dirty="0">
              <a:solidFill>
                <a:srgbClr val="92D050"/>
              </a:solidFill>
              <a:effectLst/>
              <a:latin typeface="Harrington" panose="04040505050A02020702" pitchFamily="82" charset="0"/>
              <a:ea typeface="MS Mincho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068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6" y="247099"/>
            <a:ext cx="9748007" cy="62779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073" y="3980035"/>
            <a:ext cx="2238927" cy="254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711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743" y="2097248"/>
            <a:ext cx="5073258" cy="46721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92517" y="1409482"/>
            <a:ext cx="6576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    </a:t>
            </a:r>
            <a:r>
              <a:rPr lang="en-US" sz="3600" dirty="0" err="1" smtClean="0">
                <a:latin typeface="Harrington" panose="04040505050A02020702" pitchFamily="82" charset="0"/>
              </a:rPr>
              <a:t>SoftUni</a:t>
            </a:r>
            <a:r>
              <a:rPr lang="en-US" sz="3600" dirty="0" smtClean="0">
                <a:latin typeface="Harrington" panose="04040505050A02020702" pitchFamily="82" charset="0"/>
              </a:rPr>
              <a:t>-Plovdiv</a:t>
            </a:r>
            <a:endParaRPr lang="en-US" sz="3600" dirty="0">
              <a:latin typeface="Harrington" panose="04040505050A02020702" pitchFamily="8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78" y="1409482"/>
            <a:ext cx="687766" cy="6877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23083" y="3267322"/>
            <a:ext cx="5050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Harrington" panose="04040505050A02020702" pitchFamily="82" charset="0"/>
              </a:rPr>
              <a:t>https://softuni.bg/forum</a:t>
            </a:r>
            <a:endParaRPr lang="en-US" sz="3600" dirty="0">
              <a:latin typeface="Harrington" panose="04040505050A02020702" pitchFamily="8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0" y="3027537"/>
            <a:ext cx="1125903" cy="112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2001" y="1211446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Gets a single character from the console (after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[Enter]</a:t>
            </a:r>
            <a:r>
              <a:rPr lang="en-US" dirty="0"/>
              <a:t> is pressed)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Returns a result of type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Returns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-1</a:t>
            </a:r>
            <a:r>
              <a:rPr lang="en-US" dirty="0"/>
              <a:t> if there aren’t more symbols</a:t>
            </a:r>
          </a:p>
          <a:p>
            <a:pPr>
              <a:lnSpc>
                <a:spcPct val="100000"/>
              </a:lnSpc>
            </a:pPr>
            <a:r>
              <a:rPr lang="en-US" dirty="0"/>
              <a:t>To get the actually read character we </a:t>
            </a:r>
            <a:r>
              <a:rPr lang="en-US" sz="3000" dirty="0"/>
              <a:t> </a:t>
            </a:r>
            <a:r>
              <a:rPr lang="en-US" dirty="0" smtClean="0"/>
              <a:t>need </a:t>
            </a:r>
            <a:r>
              <a:rPr lang="en-US" dirty="0"/>
              <a:t>to cast it to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char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Console.Read()</a:t>
            </a:r>
          </a:p>
        </p:txBody>
      </p:sp>
      <p:sp>
        <p:nvSpPr>
          <p:cNvPr id="444420" name="Rectangle 4"/>
          <p:cNvSpPr>
            <a:spLocks noChangeArrowheads="1"/>
          </p:cNvSpPr>
          <p:nvPr/>
        </p:nvSpPr>
        <p:spPr bwMode="auto">
          <a:xfrm>
            <a:off x="881543" y="4673367"/>
            <a:ext cx="99822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defTabSz="1218987">
              <a:buClr>
                <a:srgbClr val="F2B254"/>
              </a:buClr>
              <a:buSzPct val="100000"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 = Console.Read();</a:t>
            </a:r>
          </a:p>
          <a:p>
            <a:pPr defTabSz="1218987">
              <a:buClr>
                <a:srgbClr val="F2B254"/>
              </a:buClr>
              <a:buSzPct val="100000"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ch = (char) i;  // Cast the int to char</a:t>
            </a:r>
          </a:p>
          <a:p>
            <a:pPr defTabSz="1218987">
              <a:buClr>
                <a:srgbClr val="F2B254"/>
              </a:buClr>
              <a:buSzPct val="100000"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Gets the code of the entered symbol</a:t>
            </a:r>
          </a:p>
          <a:p>
            <a:pPr defTabSz="1218987">
              <a:buClr>
                <a:srgbClr val="F2B254"/>
              </a:buClr>
              <a:buSzPct val="100000"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code of '{0}' is {1}.", ch, i);</a:t>
            </a:r>
          </a:p>
        </p:txBody>
      </p:sp>
    </p:spTree>
    <p:extLst>
      <p:ext uri="{BB962C8B-B14F-4D97-AF65-F5344CB8AC3E}">
        <p14:creationId xmlns:p14="http://schemas.microsoft.com/office/powerpoint/2010/main" val="30391698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Waits until a combination of keys is pressed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Reads a single character from console or a combination of keys</a:t>
            </a:r>
          </a:p>
          <a:p>
            <a:pPr>
              <a:lnSpc>
                <a:spcPct val="110000"/>
              </a:lnSpc>
            </a:pPr>
            <a:r>
              <a:rPr lang="en-US" dirty="0"/>
              <a:t>Returns a result of type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ConsoleKeyInfo</a:t>
            </a:r>
          </a:p>
          <a:p>
            <a:pPr lvl="1"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KeyChar</a:t>
            </a:r>
            <a:r>
              <a:rPr lang="en-US" dirty="0"/>
              <a:t> – holds the entered character</a:t>
            </a:r>
          </a:p>
          <a:p>
            <a:pPr lvl="1"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Modifiers</a:t>
            </a:r>
            <a:r>
              <a:rPr lang="en-US" dirty="0"/>
              <a:t> – holds the state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[Ctrl]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[Alt]</a:t>
            </a:r>
            <a:r>
              <a:rPr lang="en-US" dirty="0"/>
              <a:t>, …</a:t>
            </a:r>
            <a:endParaRPr lang="en-US" noProof="1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latin typeface="Consolas" pitchFamily="49" charset="0"/>
                <a:cs typeface="Consolas" pitchFamily="49" charset="0"/>
              </a:rPr>
              <a:t>Console.ReadKey()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44420" name="Rectangle 4"/>
          <p:cNvSpPr>
            <a:spLocks noChangeArrowheads="1"/>
          </p:cNvSpPr>
          <p:nvPr/>
        </p:nvSpPr>
        <p:spPr bwMode="auto">
          <a:xfrm>
            <a:off x="1143000" y="4801850"/>
            <a:ext cx="95250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defTabSz="1218987">
              <a:buClr>
                <a:srgbClr val="F2B254"/>
              </a:buClr>
              <a:buSzPct val="100000"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ConsoleKeyInfo key = Console.ReadKey();</a:t>
            </a:r>
          </a:p>
          <a:p>
            <a:pPr defTabSz="1218987">
              <a:buClr>
                <a:srgbClr val="F2B254"/>
              </a:buClr>
              <a:buSzPct val="100000"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Console.WriteLine();</a:t>
            </a:r>
          </a:p>
          <a:p>
            <a:pPr defTabSz="1218987">
              <a:buClr>
                <a:srgbClr val="F2B254"/>
              </a:buClr>
              <a:buSzPct val="100000"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Console.WriteLine("Character entered: " + key.KeyChar);</a:t>
            </a:r>
          </a:p>
          <a:p>
            <a:pPr defTabSz="1218987">
              <a:buClr>
                <a:srgbClr val="F2B254"/>
              </a:buClr>
              <a:buSzPct val="100000"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Console.WriteLine("Special keys: " +  key.Modifiers);</a:t>
            </a:r>
          </a:p>
        </p:txBody>
      </p:sp>
    </p:spTree>
    <p:extLst>
      <p:ext uri="{BB962C8B-B14F-4D97-AF65-F5344CB8AC3E}">
        <p14:creationId xmlns:p14="http://schemas.microsoft.com/office/powerpoint/2010/main" val="6659558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Printing special characters on the console needs two steps: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Change the console properties</a:t>
            </a:r>
            <a:br>
              <a:rPr lang="en-US" dirty="0"/>
            </a:br>
            <a:r>
              <a:rPr lang="en-US" dirty="0"/>
              <a:t>to enable Unicode-friendly font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Enable Unicode for the Console</a:t>
            </a:r>
            <a:br>
              <a:rPr lang="en-US" dirty="0"/>
            </a:br>
            <a:r>
              <a:rPr lang="en-US" dirty="0"/>
              <a:t>by adjusting its output encoding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Prefer UTF8 (Unicode)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Print Special Characters on the Console?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2057401"/>
            <a:ext cx="3429000" cy="4210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5800" y="4822208"/>
            <a:ext cx="72390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defTabSz="1218987">
              <a:buClr>
                <a:srgbClr val="F2B254"/>
              </a:buClr>
              <a:buSzPct val="100000"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System.Text;</a:t>
            </a:r>
          </a:p>
          <a:p>
            <a:pPr defTabSz="1218987">
              <a:buClr>
                <a:srgbClr val="F2B254"/>
              </a:buClr>
              <a:buSzPct val="100000"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defTabSz="1218987">
              <a:buClr>
                <a:srgbClr val="F2B254"/>
              </a:buClr>
              <a:buSzPct val="100000"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Console.OutputEncoding = Encoding.UTF8;</a:t>
            </a:r>
          </a:p>
          <a:p>
            <a:pPr defTabSz="1218987">
              <a:buClr>
                <a:srgbClr val="F2B254"/>
              </a:buClr>
              <a:buSzPct val="100000"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</a:t>
            </a:r>
            <a:r>
              <a:rPr lang="bg-BG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Това е кирилица: ☺");</a:t>
            </a:r>
            <a:endParaRPr lang="en-US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51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161" y="1111459"/>
            <a:ext cx="9330731" cy="56100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62" y="914980"/>
            <a:ext cx="2811958" cy="308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2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2001" y="2057400"/>
            <a:ext cx="11804822" cy="4664076"/>
          </a:xfrm>
        </p:spPr>
        <p:txBody>
          <a:bodyPr/>
          <a:lstStyle/>
          <a:p>
            <a:pPr>
              <a:lnSpc>
                <a:spcPts val="36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index</a:t>
            </a:r>
          </a:p>
          <a:p>
            <a:pPr lvl="1">
              <a:lnSpc>
                <a:spcPts val="3600"/>
              </a:lnSpc>
            </a:pPr>
            <a:r>
              <a:rPr lang="en-US" dirty="0" smtClean="0"/>
              <a:t>The </a:t>
            </a:r>
            <a:r>
              <a:rPr lang="en-US" dirty="0"/>
              <a:t>zero-based index of the argument whose string representation is to be included at this position in the </a:t>
            </a:r>
            <a:r>
              <a:rPr lang="en-US" dirty="0" smtClean="0"/>
              <a:t>string</a:t>
            </a:r>
          </a:p>
          <a:p>
            <a:pPr>
              <a:lnSpc>
                <a:spcPts val="36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alignment</a:t>
            </a:r>
          </a:p>
          <a:p>
            <a:pPr lvl="1">
              <a:lnSpc>
                <a:spcPts val="3600"/>
              </a:lnSpc>
            </a:pPr>
            <a:r>
              <a:rPr lang="en-US" dirty="0"/>
              <a:t>A signed integer that indicates the total length of the field into which the argument is </a:t>
            </a:r>
            <a:r>
              <a:rPr lang="en-US" dirty="0" smtClean="0"/>
              <a:t>inserted</a:t>
            </a:r>
          </a:p>
          <a:p>
            <a:pPr lvl="2">
              <a:lnSpc>
                <a:spcPts val="3600"/>
              </a:lnSpc>
            </a:pPr>
            <a:r>
              <a:rPr lang="en-US" dirty="0" smtClean="0"/>
              <a:t>a </a:t>
            </a:r>
            <a:r>
              <a:rPr lang="en-US" dirty="0"/>
              <a:t>positive </a:t>
            </a:r>
            <a:r>
              <a:rPr lang="en-US" dirty="0" smtClean="0"/>
              <a:t>integer – right-aligned</a:t>
            </a:r>
          </a:p>
          <a:p>
            <a:pPr lvl="2">
              <a:lnSpc>
                <a:spcPts val="3600"/>
              </a:lnSpc>
            </a:pPr>
            <a:r>
              <a:rPr lang="en-US" dirty="0" smtClean="0"/>
              <a:t>a </a:t>
            </a:r>
            <a:r>
              <a:rPr lang="en-US" dirty="0"/>
              <a:t>negative </a:t>
            </a:r>
            <a:r>
              <a:rPr lang="en-US" dirty="0" smtClean="0"/>
              <a:t>integer</a:t>
            </a:r>
            <a:r>
              <a:rPr lang="en-US" dirty="0"/>
              <a:t> –</a:t>
            </a:r>
            <a:r>
              <a:rPr lang="en-US" dirty="0" smtClean="0"/>
              <a:t> left-aligned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Strings</a:t>
            </a:r>
            <a:endParaRPr lang="bg-BG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85800" y="1237557"/>
            <a:ext cx="10820402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defTabSz="1218987">
              <a:lnSpc>
                <a:spcPts val="3600"/>
              </a:lnSpc>
            </a:pPr>
            <a:r>
              <a:rPr lang="en-US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index[</a:t>
            </a:r>
            <a:r>
              <a:rPr lang="en-US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alignment][</a:t>
            </a:r>
            <a:r>
              <a:rPr lang="en-US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800" b="1" noProof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formatString]</a:t>
            </a:r>
            <a:r>
              <a:rPr lang="en-US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6562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55600" indent="-355600">
              <a:lnSpc>
                <a:spcPct val="100000"/>
              </a:lnSpc>
            </a:pPr>
            <a:r>
              <a:rPr lang="en-US" dirty="0"/>
              <a:t>Numeral types can not be read directly from the console</a:t>
            </a:r>
          </a:p>
          <a:p>
            <a:pPr marL="355600" indent="-355600">
              <a:lnSpc>
                <a:spcPct val="100000"/>
              </a:lnSpc>
            </a:pPr>
            <a:r>
              <a:rPr lang="en-US" dirty="0"/>
              <a:t>To read a numeral type do the following:</a:t>
            </a:r>
          </a:p>
          <a:p>
            <a:pPr marL="900113" lvl="1" indent="-447675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Read </a:t>
            </a:r>
            <a:r>
              <a:rPr lang="en-US" dirty="0"/>
              <a:t>a string value</a:t>
            </a:r>
          </a:p>
          <a:p>
            <a:pPr marL="900113" lvl="1" indent="-447675">
              <a:lnSpc>
                <a:spcPct val="100000"/>
              </a:lnSpc>
              <a:buFontTx/>
              <a:buAutoNum type="arabicPeriod"/>
            </a:pPr>
            <a:r>
              <a:rPr lang="en-US" dirty="0"/>
              <a:t>Convert (parse) it to the required numeral type</a:t>
            </a:r>
          </a:p>
          <a:p>
            <a:pPr marL="355600" indent="-355600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int.Parse(string)</a:t>
            </a:r>
          </a:p>
          <a:p>
            <a:pPr marL="723900" lvl="1" indent="-333375">
              <a:lnSpc>
                <a:spcPct val="100000"/>
              </a:lnSpc>
            </a:pPr>
            <a:r>
              <a:rPr lang="en-US" dirty="0"/>
              <a:t>Parses (converts</a:t>
            </a:r>
            <a:r>
              <a:rPr lang="bg-BG" dirty="0"/>
              <a:t>)</a:t>
            </a:r>
            <a:r>
              <a:rPr lang="en-US" dirty="0"/>
              <a:t>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to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</a:p>
        </p:txBody>
      </p:sp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Numeral Types</a:t>
            </a:r>
            <a:endParaRPr lang="bg-BG" dirty="0">
              <a:latin typeface="Courier New" pitchFamily="49" charset="0"/>
            </a:endParaRPr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1066800" y="5200472"/>
            <a:ext cx="99060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defTabSz="1218987">
              <a:buClr>
                <a:srgbClr val="F2B254"/>
              </a:buClr>
              <a:buSzPct val="100000"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Console.ReadLine()</a:t>
            </a:r>
          </a:p>
          <a:p>
            <a:pPr defTabSz="1218987">
              <a:buClr>
                <a:srgbClr val="F2B254"/>
              </a:buClr>
              <a:buSzPct val="100000"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 = int.Parse(str);</a:t>
            </a:r>
          </a:p>
          <a:p>
            <a:pPr defTabSz="1218987">
              <a:buClr>
                <a:srgbClr val="F2B254"/>
              </a:buClr>
              <a:buSzPct val="100000"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Console.WriteLine("You entered: {0}", number);</a:t>
            </a:r>
          </a:p>
        </p:txBody>
      </p:sp>
    </p:spTree>
    <p:extLst>
      <p:ext uri="{BB962C8B-B14F-4D97-AF65-F5344CB8AC3E}">
        <p14:creationId xmlns:p14="http://schemas.microsoft.com/office/powerpoint/2010/main" val="28255819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458" y="932154"/>
            <a:ext cx="8487052" cy="546104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96" y="1422111"/>
            <a:ext cx="3170195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3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9907" y="69136"/>
            <a:ext cx="11767541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3600" dirty="0" smtClean="0">
                <a:solidFill>
                  <a:srgbClr val="7030A0"/>
                </a:solidFill>
                <a:effectLst/>
                <a:latin typeface="Curlz MT" panose="04040404050702020202" pitchFamily="82" charset="0"/>
                <a:ea typeface="MS Mincho"/>
                <a:cs typeface="Times New Roman" panose="02020603050405020304" pitchFamily="18" charset="0"/>
              </a:rPr>
              <a:t>Write a program that reads 3 numbers</a:t>
            </a:r>
            <a:r>
              <a:rPr lang="en-US" sz="2400" dirty="0" smtClean="0">
                <a:effectLst/>
                <a:latin typeface="Goudy Old Style" panose="02020502050305020303" pitchFamily="18" charset="0"/>
                <a:ea typeface="MS Mincho"/>
                <a:cs typeface="Times New Roman" panose="02020603050405020304" pitchFamily="18" charset="0"/>
              </a:rPr>
              <a:t>: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3200" dirty="0" smtClean="0">
                <a:effectLst/>
                <a:latin typeface="Curlz MT" panose="04040404050702020202" pitchFamily="82" charset="0"/>
                <a:ea typeface="MS Mincho"/>
                <a:cs typeface="Times New Roman" panose="02020603050405020304" pitchFamily="18" charset="0"/>
              </a:rPr>
              <a:t>integer </a:t>
            </a:r>
            <a:r>
              <a:rPr lang="en-US" sz="3200" b="1" dirty="0" smtClean="0">
                <a:effectLst/>
                <a:latin typeface="Curlz MT" panose="04040404050702020202" pitchFamily="82" charset="0"/>
                <a:ea typeface="MS Mincho"/>
                <a:cs typeface="Consolas" panose="020B0609020204030204" pitchFamily="49" charset="0"/>
              </a:rPr>
              <a:t>a </a:t>
            </a:r>
            <a:r>
              <a:rPr lang="en-US" sz="2400" b="1" dirty="0" smtClean="0">
                <a:effectLst/>
                <a:latin typeface="Goudy Old Style" panose="02020502050305020303" pitchFamily="18" charset="0"/>
                <a:ea typeface="MS Mincho"/>
                <a:cs typeface="Consolas" panose="020B0609020204030204" pitchFamily="49" charset="0"/>
              </a:rPr>
              <a:t>=&gt; </a:t>
            </a:r>
            <a:r>
              <a:rPr lang="en-US" sz="2400" dirty="0" smtClean="0">
                <a:solidFill>
                  <a:srgbClr val="FF0000"/>
                </a:solidFill>
                <a:effectLst/>
                <a:latin typeface="Goudy Old Style" panose="02020502050305020303" pitchFamily="18" charset="0"/>
                <a:ea typeface="MS Mincho"/>
                <a:cs typeface="Times New Roman" panose="02020603050405020304" pitchFamily="18" charset="0"/>
              </a:rPr>
              <a:t>should be printed in </a:t>
            </a:r>
            <a:r>
              <a:rPr lang="en-US" sz="2400" b="1" dirty="0" smtClean="0">
                <a:solidFill>
                  <a:srgbClr val="92D050"/>
                </a:solidFill>
                <a:effectLst/>
                <a:latin typeface="Goudy Old Style" panose="02020502050305020303" pitchFamily="18" charset="0"/>
                <a:ea typeface="MS Mincho"/>
                <a:cs typeface="Times New Roman" panose="02020603050405020304" pitchFamily="18" charset="0"/>
              </a:rPr>
              <a:t>hexadecimal, left aligned</a:t>
            </a:r>
            <a:r>
              <a:rPr lang="en-US" sz="2400" b="1" dirty="0" smtClean="0">
                <a:solidFill>
                  <a:srgbClr val="FF0000"/>
                </a:solidFill>
                <a:effectLst/>
                <a:latin typeface="Goudy Old Style" panose="02020502050305020303" pitchFamily="18" charset="0"/>
                <a:ea typeface="MS Mincho"/>
                <a:cs typeface="Times New Roman" panose="02020603050405020304" pitchFamily="18" charset="0"/>
              </a:rPr>
              <a:t>,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FF0000"/>
                </a:solidFill>
                <a:latin typeface="Goudy Old Style" panose="02020502050305020303" pitchFamily="18" charset="0"/>
                <a:ea typeface="MS Mincho"/>
                <a:cs typeface="Times New Roman" panose="02020603050405020304" pitchFamily="18" charset="0"/>
              </a:rPr>
              <a:t>	 </a:t>
            </a:r>
            <a:r>
              <a:rPr lang="en-US" sz="2400" b="1" dirty="0" smtClean="0">
                <a:solidFill>
                  <a:srgbClr val="FF0000"/>
                </a:solidFill>
                <a:latin typeface="Goudy Old Style" panose="02020502050305020303" pitchFamily="18" charset="0"/>
                <a:ea typeface="MS Mincho"/>
                <a:cs typeface="Times New Roman" panose="02020603050405020304" pitchFamily="18" charset="0"/>
              </a:rPr>
              <a:t>       </a:t>
            </a:r>
            <a:r>
              <a:rPr lang="en-US" sz="2400" dirty="0" smtClean="0">
                <a:solidFill>
                  <a:srgbClr val="FF0000"/>
                </a:solidFill>
                <a:effectLst/>
                <a:latin typeface="Goudy Old Style" panose="02020502050305020303" pitchFamily="18" charset="0"/>
                <a:ea typeface="MS Mincho"/>
                <a:cs typeface="Times New Roman" panose="02020603050405020304" pitchFamily="18" charset="0"/>
              </a:rPr>
              <a:t>then the number </a:t>
            </a:r>
            <a:r>
              <a:rPr lang="en-US" sz="2400" b="1" dirty="0" smtClean="0">
                <a:solidFill>
                  <a:srgbClr val="FF0000"/>
                </a:solidFill>
                <a:effectLst/>
                <a:latin typeface="Goudy Old Style" panose="02020502050305020303" pitchFamily="18" charset="0"/>
                <a:ea typeface="MS Mincho"/>
                <a:cs typeface="Consolas" panose="020B0609020204030204" pitchFamily="49" charset="0"/>
              </a:rPr>
              <a:t>a</a:t>
            </a:r>
            <a:r>
              <a:rPr lang="en-US" sz="2400" dirty="0" smtClean="0">
                <a:solidFill>
                  <a:srgbClr val="FF0000"/>
                </a:solidFill>
                <a:effectLst/>
                <a:latin typeface="Goudy Old Style" panose="02020502050305020303" pitchFamily="18" charset="0"/>
                <a:ea typeface="MS Mincho"/>
                <a:cs typeface="Times New Roman" panose="02020603050405020304" pitchFamily="18" charset="0"/>
              </a:rPr>
              <a:t> should be printed in </a:t>
            </a:r>
            <a:r>
              <a:rPr lang="en-US" sz="2400" b="1" dirty="0" smtClean="0">
                <a:solidFill>
                  <a:srgbClr val="92D050"/>
                </a:solidFill>
                <a:effectLst/>
                <a:latin typeface="Goudy Old Style" panose="02020502050305020303" pitchFamily="18" charset="0"/>
                <a:ea typeface="MS Mincho"/>
                <a:cs typeface="Times New Roman" panose="02020603050405020304" pitchFamily="18" charset="0"/>
              </a:rPr>
              <a:t>binary form</a:t>
            </a:r>
            <a:r>
              <a:rPr lang="en-US" sz="2400" dirty="0" smtClean="0">
                <a:solidFill>
                  <a:srgbClr val="FF0000"/>
                </a:solidFill>
                <a:effectLst/>
                <a:latin typeface="Goudy Old Style" panose="02020502050305020303" pitchFamily="18" charset="0"/>
                <a:ea typeface="MS Mincho"/>
                <a:cs typeface="Times New Roman" panose="02020603050405020304" pitchFamily="18" charset="0"/>
              </a:rPr>
              <a:t>;</a:t>
            </a:r>
            <a:endParaRPr lang="en-US" sz="2400" b="1" dirty="0" smtClean="0">
              <a:effectLst/>
              <a:latin typeface="Goudy Old Style" panose="02020502050305020303" pitchFamily="18" charset="0"/>
              <a:ea typeface="MS Mincho"/>
              <a:cs typeface="Consolas" panose="020B0609020204030204" pitchFamily="49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3200" dirty="0" smtClean="0">
                <a:effectLst/>
                <a:latin typeface="Curlz MT" panose="04040404050702020202" pitchFamily="82" charset="0"/>
                <a:ea typeface="MS Mincho"/>
                <a:cs typeface="Times New Roman" panose="02020603050405020304" pitchFamily="18" charset="0"/>
              </a:rPr>
              <a:t>floating-point </a:t>
            </a:r>
            <a:r>
              <a:rPr lang="en-US" sz="3200" b="1" dirty="0" smtClean="0">
                <a:effectLst/>
                <a:latin typeface="Curlz MT" panose="04040404050702020202" pitchFamily="82" charset="0"/>
                <a:ea typeface="MS Mincho"/>
                <a:cs typeface="Consolas" panose="020B0609020204030204" pitchFamily="49" charset="0"/>
              </a:rPr>
              <a:t>b </a:t>
            </a:r>
            <a:r>
              <a:rPr lang="en-US" sz="2400" b="1" dirty="0" smtClean="0">
                <a:effectLst/>
                <a:latin typeface="Goudy Old Style" panose="02020502050305020303" pitchFamily="18" charset="0"/>
                <a:ea typeface="MS Mincho"/>
                <a:cs typeface="Consolas" panose="020B0609020204030204" pitchFamily="49" charset="0"/>
              </a:rPr>
              <a:t>=&gt; </a:t>
            </a:r>
            <a:r>
              <a:rPr lang="en-US" sz="2400" dirty="0" smtClean="0">
                <a:solidFill>
                  <a:srgbClr val="FF0000"/>
                </a:solidFill>
                <a:effectLst/>
                <a:latin typeface="Goudy Old Style" panose="02020502050305020303" pitchFamily="18" charset="0"/>
                <a:ea typeface="MS Mincho"/>
                <a:cs typeface="Times New Roman" panose="02020603050405020304" pitchFamily="18" charset="0"/>
              </a:rPr>
              <a:t>should be </a:t>
            </a:r>
            <a:r>
              <a:rPr lang="en-US" sz="2400" b="1" dirty="0" smtClean="0">
                <a:solidFill>
                  <a:srgbClr val="92D050"/>
                </a:solidFill>
                <a:effectLst/>
                <a:latin typeface="Goudy Old Style" panose="02020502050305020303" pitchFamily="18" charset="0"/>
                <a:ea typeface="MS Mincho"/>
                <a:cs typeface="Times New Roman" panose="02020603050405020304" pitchFamily="18" charset="0"/>
              </a:rPr>
              <a:t>printed with 2 digits after the decimal point, right aligned</a:t>
            </a:r>
            <a:r>
              <a:rPr lang="en-US" sz="2400" dirty="0" smtClean="0">
                <a:solidFill>
                  <a:srgbClr val="FF0000"/>
                </a:solidFill>
                <a:effectLst/>
                <a:latin typeface="Goudy Old Style" panose="02020502050305020303" pitchFamily="18" charset="0"/>
                <a:ea typeface="MS Mincho"/>
                <a:cs typeface="Times New Roman" panose="02020603050405020304" pitchFamily="18" charset="0"/>
              </a:rPr>
              <a:t>; </a:t>
            </a:r>
            <a:endParaRPr lang="en-US" sz="2400" b="1" dirty="0" smtClean="0">
              <a:effectLst/>
              <a:latin typeface="Goudy Old Style" panose="02020502050305020303" pitchFamily="18" charset="0"/>
              <a:ea typeface="MS Mincho"/>
              <a:cs typeface="Consolas" panose="020B0609020204030204" pitchFamily="49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3200" dirty="0" smtClean="0">
                <a:effectLst/>
                <a:latin typeface="Curlz MT" panose="04040404050702020202" pitchFamily="82" charset="0"/>
                <a:ea typeface="MS Mincho"/>
                <a:cs typeface="Times New Roman" panose="02020603050405020304" pitchFamily="18" charset="0"/>
              </a:rPr>
              <a:t>floating-point </a:t>
            </a:r>
            <a:r>
              <a:rPr lang="en-US" sz="3200" b="1" dirty="0" smtClean="0">
                <a:effectLst/>
                <a:latin typeface="Curlz MT" panose="04040404050702020202" pitchFamily="82" charset="0"/>
                <a:ea typeface="MS Mincho"/>
                <a:cs typeface="Consolas" panose="020B0609020204030204" pitchFamily="49" charset="0"/>
              </a:rPr>
              <a:t>c </a:t>
            </a:r>
            <a:r>
              <a:rPr lang="en-US" sz="2400" b="1" dirty="0" smtClean="0">
                <a:effectLst/>
                <a:latin typeface="Goudy Old Style" panose="02020502050305020303" pitchFamily="18" charset="0"/>
                <a:ea typeface="MS Mincho"/>
                <a:cs typeface="Consolas" panose="020B0609020204030204" pitchFamily="49" charset="0"/>
              </a:rPr>
              <a:t>=&gt; </a:t>
            </a:r>
            <a:r>
              <a:rPr lang="en-US" sz="2400" dirty="0" smtClean="0">
                <a:solidFill>
                  <a:srgbClr val="FF0000"/>
                </a:solidFill>
                <a:effectLst/>
                <a:latin typeface="Goudy Old Style" panose="02020502050305020303" pitchFamily="18" charset="0"/>
                <a:ea typeface="MS Mincho"/>
                <a:cs typeface="Times New Roman" panose="02020603050405020304" pitchFamily="18" charset="0"/>
              </a:rPr>
              <a:t>should be </a:t>
            </a:r>
            <a:r>
              <a:rPr lang="en-US" sz="2400" b="1" dirty="0" smtClean="0">
                <a:solidFill>
                  <a:srgbClr val="92D050"/>
                </a:solidFill>
                <a:effectLst/>
                <a:latin typeface="Goudy Old Style" panose="02020502050305020303" pitchFamily="18" charset="0"/>
                <a:ea typeface="MS Mincho"/>
                <a:cs typeface="Times New Roman" panose="02020603050405020304" pitchFamily="18" charset="0"/>
              </a:rPr>
              <a:t>printed with 3 digits after the decimal point, left aligned</a:t>
            </a:r>
            <a:r>
              <a:rPr lang="en-US" sz="2400" b="1" dirty="0" smtClean="0">
                <a:solidFill>
                  <a:srgbClr val="FF0000"/>
                </a:solidFill>
                <a:effectLst/>
                <a:latin typeface="Goudy Old Style" panose="02020502050305020303" pitchFamily="18" charset="0"/>
                <a:ea typeface="MS Mincho"/>
                <a:cs typeface="Times New Roman" panose="02020603050405020304" pitchFamily="18" charset="0"/>
              </a:rPr>
              <a:t>;</a:t>
            </a:r>
            <a:endParaRPr lang="en-US" sz="2400" b="1" dirty="0" smtClean="0">
              <a:effectLst/>
              <a:latin typeface="Goudy Old Style" panose="02020502050305020303" pitchFamily="18" charset="0"/>
              <a:ea typeface="MS Mincho"/>
              <a:cs typeface="Consolas" panose="020B0609020204030204" pitchFamily="49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3600" dirty="0" smtClean="0">
                <a:solidFill>
                  <a:srgbClr val="7030A0"/>
                </a:solidFill>
                <a:effectLst/>
                <a:latin typeface="Curlz MT" panose="04040404050702020202" pitchFamily="82" charset="0"/>
                <a:ea typeface="MS Mincho"/>
                <a:cs typeface="Consolas" panose="020B0609020204030204" pitchFamily="49" charset="0"/>
              </a:rPr>
              <a:t>P</a:t>
            </a:r>
            <a:r>
              <a:rPr lang="en-US" sz="3600" dirty="0" smtClean="0">
                <a:solidFill>
                  <a:srgbClr val="7030A0"/>
                </a:solidFill>
                <a:effectLst/>
                <a:latin typeface="Curlz MT" panose="04040404050702020202" pitchFamily="82" charset="0"/>
                <a:ea typeface="MS Mincho"/>
                <a:cs typeface="Times New Roman" panose="02020603050405020304" pitchFamily="18" charset="0"/>
              </a:rPr>
              <a:t>rints them in 4 virtual columns on the console</a:t>
            </a:r>
            <a:r>
              <a:rPr lang="en-US" sz="3600" dirty="0" smtClean="0">
                <a:effectLst/>
                <a:latin typeface="Goudy Old Style" panose="02020502050305020303" pitchFamily="18" charset="0"/>
                <a:ea typeface="MS Mincho"/>
                <a:cs typeface="Times New Roman" panose="02020603050405020304" pitchFamily="18" charset="0"/>
              </a:rPr>
              <a:t>.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400" dirty="0" smtClean="0">
                <a:solidFill>
                  <a:srgbClr val="FF0000"/>
                </a:solidFill>
                <a:effectLst/>
                <a:latin typeface="Goudy Old Style" panose="02020502050305020303" pitchFamily="18" charset="0"/>
                <a:ea typeface="MS Mincho"/>
                <a:cs typeface="Times New Roman" panose="02020603050405020304" pitchFamily="18" charset="0"/>
              </a:rPr>
              <a:t>Each </a:t>
            </a:r>
            <a:r>
              <a:rPr lang="en-US" sz="2400" dirty="0" smtClean="0">
                <a:solidFill>
                  <a:srgbClr val="92D050"/>
                </a:solidFill>
                <a:effectLst/>
                <a:latin typeface="Goudy Old Style" panose="02020502050305020303" pitchFamily="18" charset="0"/>
                <a:ea typeface="MS Mincho"/>
                <a:cs typeface="Times New Roman" panose="02020603050405020304" pitchFamily="18" charset="0"/>
              </a:rPr>
              <a:t>column</a:t>
            </a:r>
            <a:r>
              <a:rPr lang="en-US" sz="2400" dirty="0" smtClean="0">
                <a:solidFill>
                  <a:srgbClr val="FF0000"/>
                </a:solidFill>
                <a:effectLst/>
                <a:latin typeface="Goudy Old Style" panose="02020502050305020303" pitchFamily="18" charset="0"/>
                <a:ea typeface="MS Mincho"/>
                <a:cs typeface="Times New Roman" panose="02020603050405020304" pitchFamily="18" charset="0"/>
              </a:rPr>
              <a:t> should have </a:t>
            </a:r>
            <a:r>
              <a:rPr lang="en-US" sz="2400" dirty="0" smtClean="0">
                <a:solidFill>
                  <a:srgbClr val="92D050"/>
                </a:solidFill>
                <a:effectLst/>
                <a:latin typeface="Goudy Old Style" panose="02020502050305020303" pitchFamily="18" charset="0"/>
                <a:ea typeface="MS Mincho"/>
                <a:cs typeface="Times New Roman" panose="02020603050405020304" pitchFamily="18" charset="0"/>
              </a:rPr>
              <a:t>a width of 10 characters</a:t>
            </a:r>
            <a:r>
              <a:rPr lang="en-US" sz="2400" dirty="0" smtClean="0">
                <a:solidFill>
                  <a:srgbClr val="FF0000"/>
                </a:solidFill>
                <a:effectLst/>
                <a:latin typeface="Goudy Old Style" panose="02020502050305020303" pitchFamily="18" charset="0"/>
                <a:ea typeface="MS Mincho"/>
                <a:cs typeface="Times New Roman" panose="02020603050405020304" pitchFamily="18" charset="0"/>
              </a:rPr>
              <a:t>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US" sz="2400" dirty="0">
              <a:effectLst/>
              <a:latin typeface="Goudy Old Style" panose="02020502050305020303" pitchFamily="18" charset="0"/>
              <a:ea typeface="MS Mincho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0634" y="3833443"/>
            <a:ext cx="2542238" cy="28880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740" y="4610693"/>
            <a:ext cx="5087296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8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5.xml><?xml version="1.0" encoding="utf-8"?>
<a:theme xmlns:a="http://schemas.openxmlformats.org/drawingml/2006/main" name="4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6.xml><?xml version="1.0" encoding="utf-8"?>
<a:theme xmlns:a="http://schemas.openxmlformats.org/drawingml/2006/main" name="7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</TotalTime>
  <Words>550</Words>
  <Application>Microsoft Office PowerPoint</Application>
  <PresentationFormat>Widescreen</PresentationFormat>
  <Paragraphs>88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12</vt:i4>
      </vt:variant>
    </vt:vector>
  </HeadingPairs>
  <TitlesOfParts>
    <vt:vector size="28" baseType="lpstr">
      <vt:lpstr>Arial</vt:lpstr>
      <vt:lpstr>Calibri</vt:lpstr>
      <vt:lpstr>Consolas</vt:lpstr>
      <vt:lpstr>Courier New</vt:lpstr>
      <vt:lpstr>Curlz MT</vt:lpstr>
      <vt:lpstr>Goudy Old Style</vt:lpstr>
      <vt:lpstr>Harrington</vt:lpstr>
      <vt:lpstr>MS Mincho</vt:lpstr>
      <vt:lpstr>Times New Roman</vt:lpstr>
      <vt:lpstr>Wingdings</vt:lpstr>
      <vt:lpstr>SoftUni 16x9</vt:lpstr>
      <vt:lpstr>1_SoftUni 16x9</vt:lpstr>
      <vt:lpstr>2_SoftUni 16x9</vt:lpstr>
      <vt:lpstr>3_SoftUni 16x9</vt:lpstr>
      <vt:lpstr>4_SoftUni 16x9</vt:lpstr>
      <vt:lpstr>7_SoftUni 16x9</vt:lpstr>
      <vt:lpstr>Table of Contents</vt:lpstr>
      <vt:lpstr>Console.Read()</vt:lpstr>
      <vt:lpstr>Console.ReadKey()</vt:lpstr>
      <vt:lpstr>How to Print Special Characters on the Console?</vt:lpstr>
      <vt:lpstr>PowerPoint Presentation</vt:lpstr>
      <vt:lpstr>Formatting Strings</vt:lpstr>
      <vt:lpstr>Reading Numeral Types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Formatting Strings</dc:title>
  <dc:creator>Luben Kikov</dc:creator>
  <cp:lastModifiedBy>Luben Kikov</cp:lastModifiedBy>
  <cp:revision>25</cp:revision>
  <dcterms:created xsi:type="dcterms:W3CDTF">2015-11-07T21:00:53Z</dcterms:created>
  <dcterms:modified xsi:type="dcterms:W3CDTF">2015-11-13T21:13:15Z</dcterms:modified>
</cp:coreProperties>
</file>